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86" r:id="rId3"/>
    <p:sldId id="287" r:id="rId4"/>
    <p:sldId id="257" r:id="rId5"/>
    <p:sldId id="282" r:id="rId6"/>
    <p:sldId id="268" r:id="rId7"/>
    <p:sldId id="278" r:id="rId8"/>
    <p:sldId id="279" r:id="rId9"/>
    <p:sldId id="280" r:id="rId10"/>
    <p:sldId id="281" r:id="rId11"/>
    <p:sldId id="283" r:id="rId12"/>
    <p:sldId id="284" r:id="rId13"/>
    <p:sldId id="285" r:id="rId14"/>
    <p:sldId id="288" r:id="rId15"/>
    <p:sldId id="289" r:id="rId16"/>
  </p:sldIdLst>
  <p:sldSz cx="9144000" cy="5143500" type="screen16x9"/>
  <p:notesSz cx="6858000" cy="9144000"/>
  <p:embeddedFontLst>
    <p:embeddedFont>
      <p:font typeface="PT Sans Narrow" panose="02020500000000000000" charset="0"/>
      <p:regular r:id="rId18"/>
      <p:bold r:id="rId19"/>
    </p:embeddedFont>
    <p:embeddedFont>
      <p:font typeface="Open Sans" panose="02020500000000000000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fb825f5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fb825f5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fb825f5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fb825f5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20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789219" y="180725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zh-TW" altLang="en-US" sz="3200" dirty="0" smtClean="0">
                <a:solidFill>
                  <a:srgbClr val="660000"/>
                </a:solidFill>
              </a:rPr>
              <a:t>進度報告：信用卡</a:t>
            </a:r>
            <a:r>
              <a:rPr lang="zh-TW" altLang="en-US" sz="3200" dirty="0">
                <a:solidFill>
                  <a:srgbClr val="660000"/>
                </a:solidFill>
              </a:rPr>
              <a:t>盜刷</a:t>
            </a:r>
            <a:r>
              <a:rPr lang="zh-TW" altLang="en-US" sz="3200" dirty="0" smtClean="0">
                <a:solidFill>
                  <a:srgbClr val="660000"/>
                </a:solidFill>
              </a:rPr>
              <a:t>偵測建模分享</a:t>
            </a:r>
            <a:endParaRPr sz="3200" dirty="0">
              <a:solidFill>
                <a:srgbClr val="660000"/>
              </a:solidFill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356436" y="319389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595959"/>
                </a:solidFill>
              </a:rPr>
              <a:t>報告者</a:t>
            </a:r>
            <a:r>
              <a:rPr lang="en-US" altLang="zh-TW" sz="1600" dirty="0">
                <a:solidFill>
                  <a:srgbClr val="595959"/>
                </a:solidFill>
              </a:rPr>
              <a:t>:</a:t>
            </a:r>
            <a:r>
              <a:rPr lang="zh-TW" altLang="en-US" sz="1600" dirty="0" smtClean="0">
                <a:solidFill>
                  <a:srgbClr val="595959"/>
                </a:solidFill>
              </a:rPr>
              <a:t>黃啟維</a:t>
            </a:r>
            <a:endParaRPr lang="en-US" altLang="zh-TW" sz="1600" dirty="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 smtClean="0">
                <a:solidFill>
                  <a:srgbClr val="595959"/>
                </a:solidFill>
              </a:rPr>
              <a:t>組員：黃啟維，丘擎益</a:t>
            </a:r>
            <a:endParaRPr lang="en-US" altLang="zh-TW" sz="1600" dirty="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595959"/>
                </a:solidFill>
              </a:rPr>
              <a:t>日期</a:t>
            </a:r>
            <a:r>
              <a:rPr lang="en-US" altLang="zh-TW" sz="1600" dirty="0">
                <a:solidFill>
                  <a:srgbClr val="595959"/>
                </a:solidFill>
              </a:rPr>
              <a:t>:</a:t>
            </a:r>
            <a:r>
              <a:rPr lang="en-US" altLang="zh-TW" sz="1600" dirty="0" smtClean="0">
                <a:solidFill>
                  <a:srgbClr val="595959"/>
                </a:solidFill>
              </a:rPr>
              <a:t>2019/11/27</a:t>
            </a:r>
            <a:endParaRPr sz="16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特徵增量</a:t>
            </a:r>
            <a:r>
              <a:rPr lang="en-US" altLang="zh-TW" dirty="0"/>
              <a:t>(</a:t>
            </a:r>
            <a:r>
              <a:rPr lang="zh-TW" altLang="en-US" dirty="0"/>
              <a:t>資料增量</a:t>
            </a:r>
            <a:r>
              <a:rPr lang="en-US" altLang="zh-TW" dirty="0"/>
              <a:t>)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結合特徵</a:t>
            </a:r>
            <a:r>
              <a:rPr lang="en-US" altLang="zh-TW" dirty="0" smtClean="0"/>
              <a:t>: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 </a:t>
            </a:r>
            <a:r>
              <a:rPr lang="en-US" altLang="zh-TW" dirty="0" smtClean="0"/>
              <a:t>encoding</a:t>
            </a:r>
            <a:r>
              <a:rPr lang="zh-TW" altLang="en-US" dirty="0" smtClean="0"/>
              <a:t>把有關係的特徵做結合</a:t>
            </a:r>
            <a:endParaRPr lang="en-US" altLang="zh-TW" dirty="0" smtClean="0"/>
          </a:p>
          <a:p>
            <a:pPr lvl="1"/>
            <a:r>
              <a:rPr lang="en-US" altLang="zh-TW" dirty="0" err="1"/>
              <a:t>s</a:t>
            </a:r>
            <a:r>
              <a:rPr lang="en-US" altLang="zh-TW" dirty="0" err="1" smtClean="0"/>
              <a:t>tocn+scity</a:t>
            </a:r>
            <a:r>
              <a:rPr lang="en-US" altLang="zh-TW" dirty="0" smtClean="0"/>
              <a:t> </a:t>
            </a:r>
            <a:r>
              <a:rPr lang="en-US" altLang="zh-TW" dirty="0"/>
              <a:t>=&gt;</a:t>
            </a:r>
            <a:r>
              <a:rPr lang="zh-TW" altLang="en-US" dirty="0" smtClean="0"/>
              <a:t>是</a:t>
            </a:r>
            <a:r>
              <a:rPr lang="zh-TW" altLang="en-US" dirty="0"/>
              <a:t>真正的</a:t>
            </a:r>
            <a:r>
              <a:rPr lang="zh-TW" altLang="en-US" dirty="0" smtClean="0"/>
              <a:t>城市、</a:t>
            </a:r>
            <a:r>
              <a:rPr lang="en-US" altLang="zh-TW" dirty="0" err="1"/>
              <a:t>mcc+mchno</a:t>
            </a:r>
            <a:r>
              <a:rPr lang="en-US" altLang="zh-TW" dirty="0"/>
              <a:t>=&gt;</a:t>
            </a:r>
            <a:r>
              <a:rPr lang="zh-TW" altLang="en-US" dirty="0"/>
              <a:t>真正的</a:t>
            </a:r>
            <a:r>
              <a:rPr lang="zh-TW" altLang="en-US" dirty="0" smtClean="0"/>
              <a:t>商店</a:t>
            </a:r>
            <a:endParaRPr lang="en-US" altLang="zh-TW" dirty="0"/>
          </a:p>
          <a:p>
            <a:r>
              <a:rPr lang="zh-TW" altLang="en-US" dirty="0" smtClean="0"/>
              <a:t>頻率特徵</a:t>
            </a:r>
            <a:r>
              <a:rPr lang="en-US" altLang="zh-TW" dirty="0" smtClean="0"/>
              <a:t>:</a:t>
            </a:r>
            <a:r>
              <a:rPr lang="zh-TW" altLang="en-US" dirty="0" smtClean="0"/>
              <a:t>算算</a:t>
            </a:r>
            <a:r>
              <a:rPr lang="zh-TW" altLang="en-US" dirty="0"/>
              <a:t>該</a:t>
            </a:r>
            <a:r>
              <a:rPr lang="zh-TW" altLang="en-US" dirty="0" smtClean="0"/>
              <a:t>特徵出現的頻率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cano_count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該信用卡出現的頻率</a:t>
            </a:r>
            <a:endParaRPr lang="en-US" altLang="zh-TW" dirty="0" smtClean="0"/>
          </a:p>
          <a:p>
            <a:r>
              <a:rPr lang="zh-TW" altLang="en-US" dirty="0" smtClean="0"/>
              <a:t>聚合特徵</a:t>
            </a:r>
            <a:r>
              <a:rPr lang="en-US" altLang="zh-TW" dirty="0" smtClean="0"/>
              <a:t>:</a:t>
            </a:r>
            <a:r>
              <a:rPr lang="zh-TW" altLang="en-US" dirty="0" smtClean="0"/>
              <a:t>我們想找出信用卡詐騙的相關行為，用</a:t>
            </a:r>
            <a:r>
              <a:rPr lang="en-US" altLang="zh-TW" dirty="0" err="1" smtClean="0"/>
              <a:t>cano</a:t>
            </a:r>
            <a:r>
              <a:rPr lang="zh-TW" altLang="en-US" dirty="0" smtClean="0"/>
              <a:t>等等去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看看</a:t>
            </a:r>
            <a:r>
              <a:rPr lang="en-US" altLang="zh-TW" dirty="0" err="1" smtClean="0"/>
              <a:t>std</a:t>
            </a:r>
            <a:r>
              <a:rPr lang="zh-TW" altLang="en-US" dirty="0" smtClean="0"/>
              <a:t>或</a:t>
            </a:r>
            <a:r>
              <a:rPr lang="en-US" altLang="zh-TW" dirty="0" smtClean="0"/>
              <a:t>mean</a:t>
            </a:r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07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特徵篩選</a:t>
            </a:r>
            <a:endParaRPr lang="en-US" alt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原始特徵處理：我們移除七個覺得不需要的特徵</a:t>
            </a:r>
            <a:endParaRPr lang="en-US" altLang="zh-TW" dirty="0" smtClean="0"/>
          </a:p>
          <a:p>
            <a:pPr lvl="1"/>
            <a:r>
              <a:rPr lang="en-US" altLang="zh-TW" dirty="0"/>
              <a:t>'</a:t>
            </a:r>
            <a:r>
              <a:rPr lang="en-US" altLang="zh-TW" dirty="0" err="1"/>
              <a:t>contp</a:t>
            </a:r>
            <a:r>
              <a:rPr lang="en-US" altLang="zh-TW" dirty="0"/>
              <a:t>', '</a:t>
            </a:r>
            <a:r>
              <a:rPr lang="en-US" altLang="zh-TW" dirty="0" err="1"/>
              <a:t>flbmk</a:t>
            </a:r>
            <a:r>
              <a:rPr lang="en-US" altLang="zh-TW" dirty="0"/>
              <a:t>', 'flg_3dsmk', '</a:t>
            </a:r>
            <a:r>
              <a:rPr lang="en-US" altLang="zh-TW" dirty="0" err="1"/>
              <a:t>hcefg</a:t>
            </a:r>
            <a:r>
              <a:rPr lang="en-US" altLang="zh-TW" dirty="0"/>
              <a:t>', '</a:t>
            </a:r>
            <a:r>
              <a:rPr lang="en-US" altLang="zh-TW" dirty="0" err="1"/>
              <a:t>insfg</a:t>
            </a:r>
            <a:r>
              <a:rPr lang="en-US" altLang="zh-TW" dirty="0"/>
              <a:t>', '</a:t>
            </a:r>
            <a:r>
              <a:rPr lang="en-US" altLang="zh-TW" dirty="0" err="1"/>
              <a:t>iterm</a:t>
            </a:r>
            <a:r>
              <a:rPr lang="en-US" altLang="zh-TW" dirty="0"/>
              <a:t>', '</a:t>
            </a:r>
            <a:r>
              <a:rPr lang="en-US" altLang="zh-TW" dirty="0" err="1"/>
              <a:t>ovrlt</a:t>
            </a:r>
            <a:r>
              <a:rPr lang="en-US" altLang="zh-TW" dirty="0"/>
              <a:t>'</a:t>
            </a:r>
            <a:endParaRPr lang="en-US" altLang="zh-TW" dirty="0" smtClean="0"/>
          </a:p>
          <a:p>
            <a:r>
              <a:rPr lang="en-US" altLang="zh-TW" dirty="0" err="1" smtClean="0"/>
              <a:t>bacno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cano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訓練集和測試級交集太少，去掉後</a:t>
            </a:r>
            <a:r>
              <a:rPr lang="en-US" altLang="zh-TW" dirty="0" smtClean="0"/>
              <a:t>f1 score</a:t>
            </a:r>
            <a:r>
              <a:rPr lang="zh-TW" altLang="en-US" dirty="0" smtClean="0"/>
              <a:t>直接降</a:t>
            </a:r>
            <a:r>
              <a:rPr lang="en-US" altLang="zh-TW" dirty="0" smtClean="0"/>
              <a:t>5</a:t>
            </a:r>
            <a:r>
              <a:rPr lang="zh-TW" altLang="en-US" dirty="0" smtClean="0"/>
              <a:t>％</a:t>
            </a:r>
            <a:endParaRPr lang="en-US" altLang="zh-TW" dirty="0" smtClean="0"/>
          </a:p>
          <a:p>
            <a:r>
              <a:rPr lang="zh-TW" altLang="en-US" dirty="0" smtClean="0"/>
              <a:t>結合特徵</a:t>
            </a:r>
            <a:r>
              <a:rPr lang="en-US" altLang="zh-TW" dirty="0" smtClean="0"/>
              <a:t>: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 </a:t>
            </a:r>
            <a:r>
              <a:rPr lang="en-US" altLang="zh-TW" dirty="0" smtClean="0"/>
              <a:t>encoding</a:t>
            </a:r>
            <a:r>
              <a:rPr lang="zh-TW" altLang="en-US" dirty="0" smtClean="0"/>
              <a:t>把有關係的特徵做結合</a:t>
            </a:r>
            <a:endParaRPr lang="en-US" altLang="zh-TW" dirty="0" smtClean="0"/>
          </a:p>
          <a:p>
            <a:pPr lvl="1"/>
            <a:r>
              <a:rPr lang="en-US" altLang="zh-TW" dirty="0" err="1"/>
              <a:t>s</a:t>
            </a:r>
            <a:r>
              <a:rPr lang="en-US" altLang="zh-TW" dirty="0" err="1" smtClean="0"/>
              <a:t>tocn+scity</a:t>
            </a:r>
            <a:r>
              <a:rPr lang="en-US" altLang="zh-TW" dirty="0" smtClean="0"/>
              <a:t> </a:t>
            </a:r>
            <a:r>
              <a:rPr lang="en-US" altLang="zh-TW" dirty="0"/>
              <a:t>=&gt;</a:t>
            </a:r>
            <a:r>
              <a:rPr lang="zh-TW" altLang="en-US" dirty="0" smtClean="0"/>
              <a:t>是</a:t>
            </a:r>
            <a:r>
              <a:rPr lang="zh-TW" altLang="en-US" dirty="0"/>
              <a:t>真正的</a:t>
            </a:r>
            <a:r>
              <a:rPr lang="zh-TW" altLang="en-US" dirty="0" smtClean="0"/>
              <a:t>城市、</a:t>
            </a:r>
            <a:r>
              <a:rPr lang="en-US" altLang="zh-TW" dirty="0" err="1"/>
              <a:t>mcc+mchno</a:t>
            </a:r>
            <a:r>
              <a:rPr lang="en-US" altLang="zh-TW" dirty="0"/>
              <a:t>=&gt;</a:t>
            </a:r>
            <a:r>
              <a:rPr lang="zh-TW" altLang="en-US" dirty="0"/>
              <a:t>真正的</a:t>
            </a:r>
            <a:r>
              <a:rPr lang="zh-TW" altLang="en-US" dirty="0" smtClean="0"/>
              <a:t>商店</a:t>
            </a:r>
            <a:endParaRPr lang="en-US" altLang="zh-TW" dirty="0"/>
          </a:p>
          <a:p>
            <a:r>
              <a:rPr lang="zh-TW" altLang="en-US" dirty="0" smtClean="0"/>
              <a:t>頻率特徵</a:t>
            </a:r>
            <a:r>
              <a:rPr lang="en-US" altLang="zh-TW" dirty="0" smtClean="0"/>
              <a:t>:</a:t>
            </a:r>
            <a:r>
              <a:rPr lang="zh-TW" altLang="en-US" dirty="0" smtClean="0"/>
              <a:t>算算</a:t>
            </a:r>
            <a:r>
              <a:rPr lang="zh-TW" altLang="en-US" dirty="0"/>
              <a:t>該</a:t>
            </a:r>
            <a:r>
              <a:rPr lang="zh-TW" altLang="en-US" dirty="0" smtClean="0"/>
              <a:t>特徵出現的頻率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cano_count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該信用卡出現的頻率</a:t>
            </a:r>
            <a:endParaRPr lang="en-US" altLang="zh-TW" dirty="0" smtClean="0"/>
          </a:p>
          <a:p>
            <a:r>
              <a:rPr lang="zh-TW" altLang="en-US" dirty="0" smtClean="0"/>
              <a:t>聚合特徵</a:t>
            </a:r>
            <a:r>
              <a:rPr lang="en-US" altLang="zh-TW" dirty="0" smtClean="0"/>
              <a:t>:</a:t>
            </a:r>
            <a:r>
              <a:rPr lang="zh-TW" altLang="en-US" dirty="0" smtClean="0"/>
              <a:t>我們發現詐騙有跟卡號，日期，商戶類別有關連，用這些來聚合</a:t>
            </a: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11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模型選擇</a:t>
            </a:r>
            <a:endParaRPr lang="en-US" alt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試過</a:t>
            </a:r>
            <a:r>
              <a:rPr lang="en-US" altLang="zh-TW" dirty="0" smtClean="0"/>
              <a:t>logistic regression 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Smote</a:t>
            </a:r>
            <a:r>
              <a:rPr lang="zh-TW" altLang="en-US" dirty="0"/>
              <a:t> 、 </a:t>
            </a:r>
            <a:r>
              <a:rPr lang="en-US" altLang="zh-TW" dirty="0" smtClean="0"/>
              <a:t>random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forest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PCA</a:t>
            </a:r>
            <a:r>
              <a:rPr lang="zh-TW" altLang="en-US" dirty="0"/>
              <a:t> 、 </a:t>
            </a:r>
            <a:r>
              <a:rPr lang="en-US" altLang="zh-TW" dirty="0" err="1" smtClean="0"/>
              <a:t>Catboost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Lightgbm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Xgboost</a:t>
            </a:r>
            <a:endParaRPr lang="en-US" altLang="zh-TW" dirty="0" smtClean="0"/>
          </a:p>
          <a:p>
            <a:r>
              <a:rPr lang="zh-TW" altLang="en-US" dirty="0" smtClean="0"/>
              <a:t>因許多演算法無支援</a:t>
            </a:r>
            <a:r>
              <a:rPr lang="en-US" altLang="zh-TW" dirty="0" smtClean="0"/>
              <a:t>f1,</a:t>
            </a:r>
            <a:r>
              <a:rPr lang="zh-TW" altLang="en-US" dirty="0" smtClean="0"/>
              <a:t>我們以</a:t>
            </a:r>
            <a:r>
              <a:rPr lang="en-US" altLang="zh-TW" dirty="0" err="1" smtClean="0"/>
              <a:t>auc</a:t>
            </a:r>
            <a:r>
              <a:rPr lang="zh-TW" altLang="en-US" dirty="0" smtClean="0"/>
              <a:t>來訓練，用</a:t>
            </a:r>
            <a:r>
              <a:rPr lang="en-US" altLang="zh-TW" dirty="0" smtClean="0"/>
              <a:t>auc,f1,</a:t>
            </a:r>
            <a:r>
              <a:rPr lang="en-US" altLang="zh-TW" dirty="0"/>
              <a:t> average </a:t>
            </a:r>
            <a:r>
              <a:rPr lang="en-US" altLang="zh-TW" dirty="0" smtClean="0"/>
              <a:t>precision</a:t>
            </a:r>
            <a:r>
              <a:rPr lang="zh-TW" altLang="en-US" dirty="0" smtClean="0"/>
              <a:t>等參數篩選結果</a:t>
            </a:r>
            <a:endParaRPr lang="en-US" altLang="zh-TW" dirty="0" smtClean="0"/>
          </a:p>
          <a:p>
            <a:r>
              <a:rPr lang="zh-TW" altLang="en-US" dirty="0" smtClean="0"/>
              <a:t>最後決定選擇</a:t>
            </a:r>
            <a:r>
              <a:rPr lang="en-US" altLang="zh-TW" dirty="0" err="1" smtClean="0"/>
              <a:t>LightGBM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Xgboost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參數調整</a:t>
            </a:r>
            <a:r>
              <a:rPr lang="en-US" altLang="zh-TW" dirty="0" smtClean="0"/>
              <a:t>:</a:t>
            </a:r>
            <a:r>
              <a:rPr lang="zh-TW" altLang="en-US" dirty="0" smtClean="0"/>
              <a:t>選擇貝葉斯做參數調整</a:t>
            </a:r>
            <a:r>
              <a:rPr lang="en-US" altLang="zh-TW" dirty="0" smtClean="0"/>
              <a:t>(Bayesian </a:t>
            </a:r>
            <a:r>
              <a:rPr lang="en-US" altLang="zh-TW" dirty="0"/>
              <a:t>Optimization)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</a:t>
            </a:r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078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184772"/>
            <a:ext cx="8520600" cy="707400"/>
          </a:xfrm>
        </p:spPr>
        <p:txBody>
          <a:bodyPr/>
          <a:lstStyle/>
          <a:p>
            <a:r>
              <a:rPr lang="zh-TW" altLang="en-US" dirty="0" smtClean="0"/>
              <a:t>模型驗證與融合</a:t>
            </a:r>
            <a:endParaRPr lang="en-US" alt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816159"/>
            <a:ext cx="8520600" cy="3302700"/>
          </a:xfrm>
        </p:spPr>
        <p:txBody>
          <a:bodyPr/>
          <a:lstStyle/>
          <a:p>
            <a:r>
              <a:rPr lang="zh-TW" altLang="en-US" dirty="0" smtClean="0"/>
              <a:t>模型驗證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採用</a:t>
            </a:r>
            <a:r>
              <a:rPr lang="en-US" altLang="zh-TW" dirty="0" err="1"/>
              <a:t>G</a:t>
            </a:r>
            <a:r>
              <a:rPr lang="en-US" altLang="zh-TW" dirty="0" err="1" smtClean="0"/>
              <a:t>roupkfold</a:t>
            </a:r>
            <a:r>
              <a:rPr lang="zh-TW" altLang="en-US" dirty="0" smtClean="0"/>
              <a:t>，三折驗證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對抗驗證：讓驗証集與測試集分佈相似</a:t>
            </a:r>
            <a:endParaRPr lang="en-US" altLang="zh-TW" dirty="0" smtClean="0"/>
          </a:p>
          <a:p>
            <a:r>
              <a:rPr lang="zh-TW" altLang="en-US" dirty="0" smtClean="0"/>
              <a:t>我們採用了集成學習中的</a:t>
            </a:r>
            <a:r>
              <a:rPr lang="en-US" altLang="zh-TW" dirty="0" smtClean="0"/>
              <a:t>Stacking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希望能增加模型的穩定性和減少過擬</a:t>
            </a:r>
            <a:r>
              <a:rPr lang="zh-TW" altLang="en-US" dirty="0"/>
              <a:t>合，我們不信任單一模型的魯棒</a:t>
            </a:r>
            <a:r>
              <a:rPr lang="zh-TW" altLang="en-US" dirty="0" smtClean="0"/>
              <a:t>性</a:t>
            </a:r>
            <a:endParaRPr lang="en-US" altLang="zh-TW" dirty="0" smtClean="0"/>
          </a:p>
          <a:p>
            <a:r>
              <a:rPr lang="zh-TW" altLang="en-US" dirty="0" smtClean="0"/>
              <a:t>集成選擇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採用</a:t>
            </a:r>
            <a:r>
              <a:rPr lang="en-US" altLang="zh-TW" dirty="0" err="1" smtClean="0"/>
              <a:t>LightGBM</a:t>
            </a:r>
            <a:r>
              <a:rPr lang="zh-TW" altLang="en-US" dirty="0"/>
              <a:t>和</a:t>
            </a:r>
            <a:r>
              <a:rPr lang="en-US" altLang="zh-TW" dirty="0" err="1" smtClean="0"/>
              <a:t>Xgboost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多種隨機種子</a:t>
            </a:r>
            <a:r>
              <a:rPr lang="en-US" altLang="zh-TW" dirty="0" smtClean="0"/>
              <a:t>(Seed)</a:t>
            </a:r>
          </a:p>
          <a:p>
            <a:pPr lvl="1"/>
            <a:r>
              <a:rPr lang="zh-TW" altLang="en-US" dirty="0" smtClean="0"/>
              <a:t>多種交叉驗證</a:t>
            </a:r>
            <a:r>
              <a:rPr lang="en-US" altLang="zh-TW" dirty="0"/>
              <a:t>:</a:t>
            </a:r>
            <a:r>
              <a:rPr lang="en-US" altLang="zh-TW" dirty="0" err="1" smtClean="0"/>
              <a:t>GroupKFold</a:t>
            </a:r>
            <a:r>
              <a:rPr lang="en-US" altLang="zh-TW" dirty="0" smtClean="0"/>
              <a:t> with </a:t>
            </a:r>
            <a:r>
              <a:rPr lang="en-US" altLang="zh-TW" dirty="0" err="1" smtClean="0"/>
              <a:t>Locdt,StratifiedKFold</a:t>
            </a:r>
            <a:r>
              <a:rPr lang="en-US" altLang="zh-TW" dirty="0" smtClean="0"/>
              <a:t> with </a:t>
            </a:r>
            <a:r>
              <a:rPr lang="en-US" altLang="zh-TW" dirty="0" err="1" smtClean="0"/>
              <a:t>FraudID</a:t>
            </a:r>
            <a:endParaRPr lang="en-US" altLang="zh-TW" dirty="0" smtClean="0"/>
          </a:p>
          <a:p>
            <a:r>
              <a:rPr lang="zh-TW" altLang="en-US" dirty="0" smtClean="0"/>
              <a:t>沒效果的方法</a:t>
            </a:r>
            <a:r>
              <a:rPr lang="en-US" altLang="zh-TW" dirty="0" smtClean="0"/>
              <a:t>:Permutation importance</a:t>
            </a:r>
            <a:r>
              <a:rPr lang="zh-TW" altLang="en-US" dirty="0" smtClean="0"/>
              <a:t>，手寫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f1_score</a:t>
            </a:r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3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184772"/>
            <a:ext cx="8520600" cy="707400"/>
          </a:xfrm>
        </p:spPr>
        <p:txBody>
          <a:bodyPr/>
          <a:lstStyle/>
          <a:p>
            <a:r>
              <a:rPr lang="zh-TW" altLang="en-US" dirty="0" smtClean="0"/>
              <a:t>心得與感悟</a:t>
            </a:r>
            <a:endParaRPr lang="en-US" alt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816159"/>
            <a:ext cx="8520600" cy="3302700"/>
          </a:xfrm>
        </p:spPr>
        <p:txBody>
          <a:bodyPr/>
          <a:lstStyle/>
          <a:p>
            <a:r>
              <a:rPr lang="zh-TW" altLang="en-US" dirty="0" smtClean="0"/>
              <a:t>硬體資源很重要</a:t>
            </a:r>
            <a:endParaRPr lang="en-US" altLang="zh-TW" dirty="0" smtClean="0"/>
          </a:p>
          <a:p>
            <a:r>
              <a:rPr lang="zh-TW" altLang="en-US" dirty="0" smtClean="0"/>
              <a:t>有個好隊友能討論很重要</a:t>
            </a:r>
            <a:endParaRPr lang="en-US" altLang="zh-TW" dirty="0" smtClean="0"/>
          </a:p>
          <a:p>
            <a:r>
              <a:rPr lang="zh-TW" altLang="en-US" dirty="0" smtClean="0"/>
              <a:t>算法心得</a:t>
            </a:r>
            <a:endParaRPr lang="en-US" altLang="zh-TW" dirty="0"/>
          </a:p>
          <a:p>
            <a:pPr lvl="1"/>
            <a:r>
              <a:rPr lang="en-US" altLang="zh-TW" dirty="0" err="1"/>
              <a:t>Catboost</a:t>
            </a:r>
            <a:r>
              <a:rPr lang="zh-TW" altLang="en-US" dirty="0"/>
              <a:t>是一個很奢侈的算法，沒有搞清楚參數別亂玩</a:t>
            </a:r>
            <a:r>
              <a:rPr lang="en-US" altLang="zh-TW" dirty="0"/>
              <a:t>=&gt;</a:t>
            </a:r>
            <a:r>
              <a:rPr lang="zh-TW" altLang="en-US" dirty="0"/>
              <a:t>沒調好玩壞一顆</a:t>
            </a:r>
            <a:r>
              <a:rPr lang="en-US" altLang="zh-TW" dirty="0" smtClean="0"/>
              <a:t>HDD</a:t>
            </a:r>
          </a:p>
          <a:p>
            <a:r>
              <a:rPr lang="en-US" altLang="zh-TW" dirty="0" smtClean="0"/>
              <a:t>AI</a:t>
            </a:r>
            <a:r>
              <a:rPr lang="zh-TW" altLang="en-US" dirty="0" smtClean="0"/>
              <a:t>不是</a:t>
            </a:r>
            <a:r>
              <a:rPr lang="zh-TW" altLang="en-US" dirty="0" smtClean="0"/>
              <a:t>黑盒子，泡沫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區塊鏈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AI</a:t>
            </a:r>
            <a:r>
              <a:rPr lang="zh-TW" altLang="en-US" dirty="0" smtClean="0"/>
              <a:t>做的 所有事情是可以解釋並且重現的</a:t>
            </a:r>
            <a:endParaRPr lang="en-US" altLang="zh-TW" dirty="0" smtClean="0"/>
          </a:p>
          <a:p>
            <a:r>
              <a:rPr lang="en-US" altLang="zh-TW" dirty="0"/>
              <a:t>AI</a:t>
            </a:r>
            <a:r>
              <a:rPr lang="zh-TW" altLang="en-US" dirty="0"/>
              <a:t>吸引我的特質</a:t>
            </a:r>
            <a:endParaRPr lang="en-US" altLang="zh-TW" dirty="0"/>
          </a:p>
          <a:p>
            <a:pPr lvl="1"/>
            <a:r>
              <a:rPr lang="en-US" altLang="zh-TW" dirty="0" smtClean="0"/>
              <a:t>AI</a:t>
            </a:r>
            <a:r>
              <a:rPr lang="zh-TW" altLang="en-US" dirty="0" smtClean="0"/>
              <a:t>是一位很笨但很有毅力，肯一直不斷練習的人，直到達成目標以前，永不放棄</a:t>
            </a:r>
            <a:endParaRPr lang="en-US" altLang="zh-TW" dirty="0" smtClean="0"/>
          </a:p>
          <a:p>
            <a:pPr lvl="2"/>
            <a:r>
              <a:rPr lang="zh-TW" altLang="en-US" dirty="0"/>
              <a:t>機器視覺，自然語言處理，強化學習，資料挖掘，語音</a:t>
            </a:r>
            <a:r>
              <a:rPr lang="zh-TW" altLang="en-US" dirty="0" smtClean="0"/>
              <a:t>處理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4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184772"/>
            <a:ext cx="8520600" cy="707400"/>
          </a:xfrm>
        </p:spPr>
        <p:txBody>
          <a:bodyPr/>
          <a:lstStyle/>
          <a:p>
            <a:r>
              <a:rPr lang="zh-TW" altLang="en-US" dirty="0" smtClean="0"/>
              <a:t>心得與感悟</a:t>
            </a:r>
            <a:endParaRPr lang="en-US" alt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816159"/>
            <a:ext cx="8520600" cy="3302700"/>
          </a:xfrm>
        </p:spPr>
        <p:txBody>
          <a:bodyPr/>
          <a:lstStyle/>
          <a:p>
            <a:endParaRPr lang="en-US" altLang="zh-TW" dirty="0"/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65" y="653675"/>
            <a:ext cx="5202930" cy="41518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437" y="603105"/>
            <a:ext cx="5054999" cy="436138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98" y="603105"/>
            <a:ext cx="6045971" cy="41429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92" y="260603"/>
            <a:ext cx="5975982" cy="44898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05" y="260603"/>
            <a:ext cx="5887236" cy="46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比賽排名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Public Leaderboard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Private Leaderboard</a:t>
            </a:r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5" y="1768313"/>
            <a:ext cx="5524979" cy="5334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5" y="3058169"/>
            <a:ext cx="5524979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組員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黃啟維，</a:t>
            </a:r>
            <a:r>
              <a:rPr lang="zh-TW" altLang="en-US" dirty="0">
                <a:solidFill>
                  <a:srgbClr val="595959"/>
                </a:solidFill>
              </a:rPr>
              <a:t>丘擎益</a:t>
            </a:r>
            <a:endParaRPr lang="en-US" altLang="zh-TW" dirty="0"/>
          </a:p>
          <a:p>
            <a:pPr lvl="1"/>
            <a:r>
              <a:rPr lang="zh-TW" altLang="en-US" dirty="0" smtClean="0"/>
              <a:t>中山大學資工研究所就讀中～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72" y="1016000"/>
            <a:ext cx="4408847" cy="30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Outline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Open Sans"/>
              <a:buAutoNum type="arabicPeriod"/>
            </a:pPr>
            <a:r>
              <a:rPr lang="zh-TW" altLang="en-US" dirty="0"/>
              <a:t>主辦方</a:t>
            </a:r>
            <a:r>
              <a:rPr lang="zh-TW" altLang="en-US" dirty="0" smtClean="0"/>
              <a:t>的用意與目的</a:t>
            </a:r>
            <a:endParaRPr lang="en-US" altLang="zh-TW" dirty="0"/>
          </a:p>
          <a:p>
            <a:pPr>
              <a:buFont typeface="Open Sans"/>
              <a:buAutoNum type="arabicPeriod"/>
            </a:pPr>
            <a:r>
              <a:rPr lang="zh-TW" altLang="en-US" dirty="0" smtClean="0"/>
              <a:t>資料了解</a:t>
            </a:r>
            <a:r>
              <a:rPr lang="en-US" altLang="zh-TW" dirty="0" smtClean="0"/>
              <a:t>(</a:t>
            </a:r>
            <a:r>
              <a:rPr lang="zh-TW" altLang="en-US" dirty="0" smtClean="0"/>
              <a:t>業務了解</a:t>
            </a:r>
            <a:r>
              <a:rPr lang="en-US" altLang="zh-TW" dirty="0" smtClean="0"/>
              <a:t>)</a:t>
            </a:r>
          </a:p>
          <a:p>
            <a:pPr>
              <a:buFont typeface="Open Sans"/>
              <a:buAutoNum type="arabicPeriod"/>
            </a:pPr>
            <a:r>
              <a:rPr lang="zh-TW" altLang="en-US" dirty="0" smtClean="0"/>
              <a:t>資料分析</a:t>
            </a:r>
            <a:r>
              <a:rPr lang="en-US" altLang="zh-TW" dirty="0" smtClean="0"/>
              <a:t>(Exploratory </a:t>
            </a:r>
            <a:r>
              <a:rPr lang="en-US" altLang="zh-TW" dirty="0"/>
              <a:t>Data </a:t>
            </a:r>
            <a:r>
              <a:rPr lang="en-US" altLang="zh-TW" dirty="0" smtClean="0"/>
              <a:t>Analysis)</a:t>
            </a:r>
          </a:p>
          <a:p>
            <a:pPr>
              <a:buFont typeface="Open Sans"/>
              <a:buAutoNum type="arabicPeriod"/>
            </a:pPr>
            <a:r>
              <a:rPr lang="zh-TW" altLang="en-US" dirty="0"/>
              <a:t>特徵</a:t>
            </a:r>
            <a:r>
              <a:rPr lang="zh-TW" altLang="en-US" dirty="0" smtClean="0"/>
              <a:t>增量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資料增量</a:t>
            </a:r>
            <a:r>
              <a:rPr lang="en-US" altLang="zh-TW" dirty="0" smtClean="0"/>
              <a:t>)</a:t>
            </a:r>
          </a:p>
          <a:p>
            <a:pPr>
              <a:buFont typeface="Open Sans"/>
              <a:buAutoNum type="arabicPeriod"/>
            </a:pPr>
            <a:r>
              <a:rPr lang="zh-TW" altLang="en-US" dirty="0" smtClean="0"/>
              <a:t>特徵篩選</a:t>
            </a:r>
            <a:r>
              <a:rPr lang="en-US" altLang="zh-TW" dirty="0" smtClean="0"/>
              <a:t>(</a:t>
            </a:r>
            <a:r>
              <a:rPr lang="en-US" altLang="zh-TW" dirty="0"/>
              <a:t>Feature </a:t>
            </a:r>
            <a:r>
              <a:rPr lang="en-US" altLang="zh-TW" dirty="0" smtClean="0"/>
              <a:t>Selection)</a:t>
            </a:r>
          </a:p>
          <a:p>
            <a:pPr>
              <a:buFont typeface="Open Sans"/>
              <a:buAutoNum type="arabicPeriod"/>
            </a:pPr>
            <a:r>
              <a:rPr lang="zh-TW" altLang="en-US" dirty="0" smtClean="0"/>
              <a:t>模型訓練與選擇</a:t>
            </a:r>
            <a:endParaRPr lang="en-US" altLang="zh-TW" dirty="0" smtClean="0"/>
          </a:p>
          <a:p>
            <a:pPr>
              <a:buFont typeface="Open Sans"/>
              <a:buAutoNum type="arabicPeriod"/>
            </a:pPr>
            <a:r>
              <a:rPr lang="zh-TW" altLang="en-US" dirty="0"/>
              <a:t>模型驗證與</a:t>
            </a:r>
            <a:r>
              <a:rPr lang="zh-TW" altLang="en-US" dirty="0" smtClean="0"/>
              <a:t>融合</a:t>
            </a:r>
            <a:endParaRPr lang="en-US" altLang="zh-TW" dirty="0" smtClean="0"/>
          </a:p>
          <a:p>
            <a:pPr>
              <a:buFont typeface="Open Sans"/>
              <a:buAutoNum type="arabicPeriod"/>
            </a:pPr>
            <a:r>
              <a:rPr lang="zh-TW" altLang="en-US" dirty="0" smtClean="0"/>
              <a:t>心得與感悟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203" y="281655"/>
            <a:ext cx="8520600" cy="707400"/>
          </a:xfrm>
        </p:spPr>
        <p:txBody>
          <a:bodyPr/>
          <a:lstStyle/>
          <a:p>
            <a:r>
              <a:rPr lang="zh-TW" altLang="en-US" dirty="0"/>
              <a:t>主辦方的用意與目的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40907" y="989055"/>
            <a:ext cx="8520600" cy="3302700"/>
          </a:xfrm>
        </p:spPr>
        <p:txBody>
          <a:bodyPr/>
          <a:lstStyle/>
          <a:p>
            <a:r>
              <a:rPr lang="zh-TW" altLang="en-US" dirty="0" smtClean="0"/>
              <a:t>甚麼是信用卡詐騙</a:t>
            </a:r>
            <a:r>
              <a:rPr lang="en-US" altLang="zh-TW" dirty="0" smtClean="0"/>
              <a:t>?</a:t>
            </a:r>
          </a:p>
          <a:p>
            <a:pPr lvl="1"/>
            <a:r>
              <a:rPr lang="zh-TW" altLang="en-US" dirty="0" smtClean="0"/>
              <a:t>有盜刷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為甚麼要用</a:t>
            </a:r>
            <a:r>
              <a:rPr lang="en-US" altLang="zh-TW" dirty="0" smtClean="0"/>
              <a:t>F1</a:t>
            </a:r>
            <a:r>
              <a:rPr lang="zh-TW" altLang="en-US" dirty="0" smtClean="0"/>
              <a:t>而不用</a:t>
            </a:r>
            <a:r>
              <a:rPr lang="en-US" altLang="zh-TW" dirty="0" smtClean="0"/>
              <a:t>AUC</a:t>
            </a:r>
          </a:p>
          <a:p>
            <a:pPr lvl="1"/>
            <a:r>
              <a:rPr lang="en-US" altLang="zh-TW" dirty="0" smtClean="0"/>
              <a:t>AUC</a:t>
            </a:r>
            <a:r>
              <a:rPr lang="zh-TW" altLang="en-US" dirty="0" smtClean="0"/>
              <a:t>專注於準確率、召回率平衡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F1</a:t>
            </a:r>
            <a:r>
              <a:rPr lang="zh-TW" altLang="en-US" dirty="0" smtClean="0"/>
              <a:t>專注於詐騙本身的預測正確</a:t>
            </a:r>
            <a:endParaRPr lang="en-US" altLang="zh-TW" dirty="0" smtClean="0"/>
          </a:p>
          <a:p>
            <a:r>
              <a:rPr lang="zh-TW" altLang="en-US" dirty="0" smtClean="0"/>
              <a:t>信用卡詐騙行為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EX:</a:t>
            </a:r>
            <a:r>
              <a:rPr lang="zh-TW" altLang="en-US" dirty="0" smtClean="0"/>
              <a:t>一般用戶忽然短時間刷大量金額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我們希望能預測出這些異常行為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EX:</a:t>
            </a:r>
            <a:r>
              <a:rPr lang="zh-TW" altLang="en-US" dirty="0" smtClean="0"/>
              <a:t>一個用戶只會在白天消費，忽然開始在晚上消費</a:t>
            </a:r>
            <a:r>
              <a:rPr lang="en-US" altLang="zh-TW" dirty="0"/>
              <a:t>=&gt;</a:t>
            </a:r>
            <a:r>
              <a:rPr lang="zh-TW" altLang="en-US" dirty="0"/>
              <a:t>我們希望能預測出這些異常行為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643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資料了</a:t>
            </a:r>
            <a:r>
              <a:rPr lang="zh-TW" altLang="en-US" dirty="0"/>
              <a:t>解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acqic</a:t>
            </a:r>
            <a:r>
              <a:rPr lang="en-US" altLang="zh-TW" dirty="0" smtClean="0"/>
              <a:t>(</a:t>
            </a:r>
            <a:r>
              <a:rPr lang="zh-TW" altLang="en-US" dirty="0" smtClean="0"/>
              <a:t>收單行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stocn</a:t>
            </a:r>
            <a:r>
              <a:rPr lang="en-US" altLang="zh-TW" dirty="0" smtClean="0"/>
              <a:t>(</a:t>
            </a:r>
            <a:r>
              <a:rPr lang="zh-TW" altLang="en-US" dirty="0" smtClean="0"/>
              <a:t>消費地國別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scity</a:t>
            </a:r>
            <a:r>
              <a:rPr lang="en-US" altLang="zh-TW" dirty="0" smtClean="0"/>
              <a:t>(</a:t>
            </a:r>
            <a:r>
              <a:rPr lang="zh-TW" altLang="en-US" dirty="0" smtClean="0"/>
              <a:t>城市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mcc(</a:t>
            </a:r>
            <a:r>
              <a:rPr lang="zh-TW" altLang="en-US" dirty="0" smtClean="0"/>
              <a:t>商戶類別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mchno</a:t>
            </a:r>
            <a:r>
              <a:rPr lang="en-US" altLang="zh-TW" dirty="0" smtClean="0"/>
              <a:t>(</a:t>
            </a:r>
            <a:r>
              <a:rPr lang="zh-TW" altLang="en-US" dirty="0" smtClean="0"/>
              <a:t>特店代號</a:t>
            </a:r>
            <a:r>
              <a:rPr lang="en-US" altLang="zh-TW" dirty="0" smtClean="0"/>
              <a:t>)=&gt;</a:t>
            </a:r>
            <a:r>
              <a:rPr lang="zh-TW" altLang="en-US" dirty="0" smtClean="0"/>
              <a:t>一個完整的信用卡單據</a:t>
            </a:r>
            <a:endParaRPr lang="en-US" altLang="zh-TW" dirty="0" smtClean="0"/>
          </a:p>
          <a:p>
            <a:r>
              <a:rPr lang="en-US" altLang="zh-TW" dirty="0" err="1" smtClean="0"/>
              <a:t>Bacno</a:t>
            </a:r>
            <a:r>
              <a:rPr lang="zh-TW" altLang="en-US" dirty="0" smtClean="0"/>
              <a:t>歸戶帳號、</a:t>
            </a:r>
            <a:r>
              <a:rPr lang="en-US" altLang="zh-TW" dirty="0" err="1" smtClean="0"/>
              <a:t>cano</a:t>
            </a:r>
            <a:r>
              <a:rPr lang="zh-TW" altLang="en-US" dirty="0" smtClean="0"/>
              <a:t>交易卡號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一人有多卡</a:t>
            </a:r>
            <a:endParaRPr lang="en-US" altLang="zh-TW" dirty="0" smtClean="0"/>
          </a:p>
          <a:p>
            <a:r>
              <a:rPr lang="en-US" altLang="zh-TW" dirty="0" err="1" smtClean="0"/>
              <a:t>Insfs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有無分期交易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iterm</a:t>
            </a:r>
            <a:r>
              <a:rPr lang="en-US" altLang="zh-TW" dirty="0" smtClean="0"/>
              <a:t>(</a:t>
            </a:r>
            <a:r>
              <a:rPr lang="zh-TW" altLang="en-US" dirty="0" smtClean="0"/>
              <a:t>分期期數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Canam</a:t>
            </a:r>
            <a:r>
              <a:rPr lang="en-US" altLang="zh-TW" dirty="0" smtClean="0"/>
              <a:t>(</a:t>
            </a:r>
            <a:r>
              <a:rPr lang="zh-TW" altLang="en-US" dirty="0" smtClean="0"/>
              <a:t>交易金額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csmsu</a:t>
            </a:r>
            <a:r>
              <a:rPr lang="en-US" altLang="zh-TW" dirty="0" smtClean="0"/>
              <a:t>(</a:t>
            </a:r>
            <a:r>
              <a:rPr lang="zh-TW" altLang="en-US" dirty="0" smtClean="0"/>
              <a:t>消費地幣別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ovrlt</a:t>
            </a:r>
            <a:r>
              <a:rPr lang="en-US" altLang="zh-TW" dirty="0" smtClean="0"/>
              <a:t>(</a:t>
            </a:r>
            <a:r>
              <a:rPr lang="zh-TW" altLang="en-US" dirty="0" smtClean="0"/>
              <a:t>超額註記碼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Contp</a:t>
            </a:r>
            <a:r>
              <a:rPr lang="en-US" altLang="zh-TW" dirty="0" smtClean="0"/>
              <a:t>(</a:t>
            </a:r>
            <a:r>
              <a:rPr lang="zh-TW" altLang="en-US" dirty="0" smtClean="0"/>
              <a:t>交易類別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etymd</a:t>
            </a:r>
            <a:r>
              <a:rPr lang="en-US" altLang="zh-TW" dirty="0" smtClean="0"/>
              <a:t>(</a:t>
            </a:r>
            <a:r>
              <a:rPr lang="zh-TW" altLang="en-US" dirty="0" smtClean="0"/>
              <a:t>交易型態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hcefg</a:t>
            </a:r>
            <a:r>
              <a:rPr lang="en-US" altLang="zh-TW" dirty="0" smtClean="0"/>
              <a:t>(</a:t>
            </a:r>
            <a:r>
              <a:rPr lang="zh-TW" altLang="en-US" dirty="0" smtClean="0"/>
              <a:t>支付型態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stscd</a:t>
            </a:r>
            <a:r>
              <a:rPr lang="en-US" altLang="zh-TW" dirty="0" smtClean="0"/>
              <a:t>(</a:t>
            </a:r>
            <a:r>
              <a:rPr lang="zh-TW" altLang="en-US" dirty="0" smtClean="0"/>
              <a:t>狀態碼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Eefg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有無網路交易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falbmk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有無</a:t>
            </a:r>
            <a:r>
              <a:rPr lang="en-US" altLang="zh-TW" dirty="0" smtClean="0"/>
              <a:t>fallback)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flg-3dsmk(</a:t>
            </a:r>
            <a:r>
              <a:rPr lang="zh-TW" altLang="en-US" dirty="0" smtClean="0"/>
              <a:t>有無</a:t>
            </a:r>
            <a:r>
              <a:rPr lang="en-US" altLang="zh-TW" dirty="0" smtClean="0"/>
              <a:t>3ds</a:t>
            </a:r>
            <a:r>
              <a:rPr lang="zh-TW" altLang="en-US" dirty="0" smtClean="0"/>
              <a:t>交易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Txkey</a:t>
            </a:r>
            <a:r>
              <a:rPr lang="en-US" altLang="zh-TW" dirty="0" smtClean="0"/>
              <a:t>(</a:t>
            </a:r>
            <a:r>
              <a:rPr lang="zh-TW" altLang="en-US" dirty="0" smtClean="0"/>
              <a:t>交易序號</a:t>
            </a:r>
            <a:r>
              <a:rPr lang="en-US" altLang="zh-TW" dirty="0" smtClean="0"/>
              <a:t>)</a:t>
            </a:r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03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資料了</a:t>
            </a:r>
            <a:r>
              <a:rPr lang="zh-TW" altLang="en-US" dirty="0"/>
              <a:t>解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25"/>
            <a:ext cx="7944959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8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資料分析</a:t>
            </a:r>
            <a:r>
              <a:rPr lang="en-US" altLang="zh-TW" dirty="0"/>
              <a:t>(Exploratory Data Analysis)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詐騙與非詐騙比例為</a:t>
            </a:r>
            <a:r>
              <a:rPr lang="en-US" altLang="zh-TW" dirty="0"/>
              <a:t>1.34</a:t>
            </a:r>
            <a:r>
              <a:rPr lang="zh-TW" altLang="en-US" dirty="0"/>
              <a:t>：</a:t>
            </a:r>
            <a:r>
              <a:rPr lang="en-US" altLang="zh-TW" dirty="0" smtClean="0"/>
              <a:t>98.66</a:t>
            </a:r>
            <a:r>
              <a:rPr lang="zh-TW" altLang="en-US" dirty="0" smtClean="0"/>
              <a:t>，為</a:t>
            </a:r>
            <a:r>
              <a:rPr lang="zh-TW" altLang="en-US" dirty="0"/>
              <a:t>不平衡樣本</a:t>
            </a:r>
            <a:r>
              <a:rPr lang="zh-TW" altLang="en-US" dirty="0" smtClean="0"/>
              <a:t>集</a:t>
            </a:r>
            <a:endParaRPr lang="en-US" dirty="0" smtClean="0"/>
          </a:p>
          <a:p>
            <a:r>
              <a:rPr lang="en-US" dirty="0" err="1" smtClean="0"/>
              <a:t>Bacno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cano</a:t>
            </a:r>
            <a:endParaRPr lang="en-US" altLang="zh-TW" dirty="0" smtClean="0"/>
          </a:p>
          <a:p>
            <a:pPr lvl="1">
              <a:buFont typeface="Open Sans"/>
              <a:buAutoNum type="arabicPeriod"/>
            </a:pPr>
            <a:r>
              <a:rPr lang="zh-TW" altLang="en-US" dirty="0" smtClean="0"/>
              <a:t>訓練集和測試集的交集部分過少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刪掉特徵、避免</a:t>
            </a:r>
            <a:r>
              <a:rPr lang="en-US" altLang="zh-TW" dirty="0" smtClean="0"/>
              <a:t>overfitting</a:t>
            </a:r>
          </a:p>
          <a:p>
            <a:pPr>
              <a:buFont typeface="Open Sans"/>
              <a:buAutoNum type="arabicPeriod"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1" y="2541915"/>
            <a:ext cx="6819040" cy="22413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1" y="2611634"/>
            <a:ext cx="7282516" cy="253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7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資料分析</a:t>
            </a:r>
            <a:r>
              <a:rPr lang="en-US" altLang="zh-TW" dirty="0"/>
              <a:t>(Exploratory Data </a:t>
            </a:r>
            <a:r>
              <a:rPr lang="en-US" altLang="zh-TW" dirty="0" smtClean="0"/>
              <a:t>Analysis)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acqic</a:t>
            </a:r>
            <a:r>
              <a:rPr lang="en-US" altLang="zh-TW" dirty="0" smtClean="0"/>
              <a:t>(</a:t>
            </a:r>
            <a:r>
              <a:rPr lang="zh-TW" altLang="en-US" dirty="0" smtClean="0"/>
              <a:t>收單行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stocn</a:t>
            </a:r>
            <a:r>
              <a:rPr lang="en-US" altLang="zh-TW" dirty="0" smtClean="0"/>
              <a:t>(</a:t>
            </a:r>
            <a:r>
              <a:rPr lang="zh-TW" altLang="en-US" dirty="0" smtClean="0"/>
              <a:t>消費地國別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scity</a:t>
            </a:r>
            <a:r>
              <a:rPr lang="en-US" altLang="zh-TW" dirty="0" smtClean="0"/>
              <a:t>(</a:t>
            </a:r>
            <a:r>
              <a:rPr lang="zh-TW" altLang="en-US" dirty="0" smtClean="0"/>
              <a:t>城市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mcc(</a:t>
            </a:r>
            <a:r>
              <a:rPr lang="zh-TW" altLang="en-US" dirty="0" smtClean="0"/>
              <a:t>商戶類別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mchno</a:t>
            </a:r>
            <a:r>
              <a:rPr lang="en-US" altLang="zh-TW" dirty="0" smtClean="0"/>
              <a:t>(</a:t>
            </a:r>
            <a:r>
              <a:rPr lang="zh-TW" altLang="en-US" dirty="0" smtClean="0"/>
              <a:t>特店代號</a:t>
            </a:r>
            <a:r>
              <a:rPr lang="en-US" altLang="zh-TW" dirty="0" smtClean="0"/>
              <a:t>)=&gt;</a:t>
            </a:r>
            <a:r>
              <a:rPr lang="zh-TW" altLang="en-US" dirty="0"/>
              <a:t>一個完整的信用卡單據</a:t>
            </a:r>
            <a:endParaRPr lang="en-US" altLang="zh-TW" dirty="0"/>
          </a:p>
          <a:p>
            <a:r>
              <a:rPr lang="en-US" altLang="zh-TW" dirty="0" err="1" smtClean="0"/>
              <a:t>bacno</a:t>
            </a:r>
            <a:r>
              <a:rPr lang="zh-TW" altLang="en-US" dirty="0" smtClean="0"/>
              <a:t>歸戶帳號、</a:t>
            </a:r>
            <a:r>
              <a:rPr lang="en-US" altLang="zh-TW" dirty="0" err="1" smtClean="0"/>
              <a:t>cano</a:t>
            </a:r>
            <a:r>
              <a:rPr lang="zh-TW" altLang="en-US" dirty="0" smtClean="0"/>
              <a:t>交易卡號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一人有多卡</a:t>
            </a:r>
            <a:endParaRPr lang="en-US" altLang="zh-TW" dirty="0" smtClean="0"/>
          </a:p>
          <a:p>
            <a:r>
              <a:rPr lang="zh-TW" altLang="en-US" dirty="0" smtClean="0"/>
              <a:t>不同的</a:t>
            </a:r>
            <a:r>
              <a:rPr lang="en-US" altLang="zh-TW" dirty="0" err="1" smtClean="0"/>
              <a:t>stocn</a:t>
            </a:r>
            <a:r>
              <a:rPr lang="zh-TW" altLang="en-US" dirty="0" smtClean="0"/>
              <a:t>會對應到同一個</a:t>
            </a:r>
            <a:r>
              <a:rPr lang="en-US" altLang="zh-TW" dirty="0" err="1" smtClean="0"/>
              <a:t>scity</a:t>
            </a:r>
            <a:r>
              <a:rPr lang="en-US" altLang="zh-TW" dirty="0" smtClean="0"/>
              <a:t>=&gt;</a:t>
            </a:r>
            <a:r>
              <a:rPr lang="en-US" altLang="zh-TW" dirty="0" err="1" smtClean="0"/>
              <a:t>stocn+scity</a:t>
            </a:r>
            <a:r>
              <a:rPr lang="zh-TW" altLang="en-US" dirty="0" smtClean="0"/>
              <a:t>才是真正的城市</a:t>
            </a:r>
            <a:endParaRPr lang="en-US" altLang="zh-TW" dirty="0" smtClean="0"/>
          </a:p>
          <a:p>
            <a:r>
              <a:rPr lang="zh-TW" altLang="en-US" dirty="0" smtClean="0"/>
              <a:t>不同的</a:t>
            </a:r>
            <a:r>
              <a:rPr lang="en-US" altLang="zh-TW" dirty="0" smtClean="0"/>
              <a:t>mcc</a:t>
            </a:r>
            <a:r>
              <a:rPr lang="zh-TW" altLang="en-US" dirty="0" smtClean="0"/>
              <a:t>會對應到同一個</a:t>
            </a:r>
            <a:r>
              <a:rPr lang="en-US" altLang="zh-TW" dirty="0" err="1" smtClean="0"/>
              <a:t>mchno</a:t>
            </a:r>
            <a:r>
              <a:rPr lang="en-US" altLang="zh-TW" dirty="0" smtClean="0"/>
              <a:t>=&gt;</a:t>
            </a:r>
            <a:r>
              <a:rPr lang="en-US" altLang="zh-TW" dirty="0" err="1" smtClean="0"/>
              <a:t>mcc+mchno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真正的商店</a:t>
            </a:r>
            <a:endParaRPr lang="en-US" altLang="zh-TW" dirty="0" smtClean="0"/>
          </a:p>
          <a:p>
            <a:r>
              <a:rPr lang="en-US" altLang="zh-TW" dirty="0" err="1" smtClean="0"/>
              <a:t>Loctm</a:t>
            </a:r>
            <a:r>
              <a:rPr lang="en-US" altLang="zh-TW" dirty="0" smtClean="0"/>
              <a:t>:</a:t>
            </a:r>
            <a:r>
              <a:rPr lang="zh-TW" altLang="en-US" dirty="0" smtClean="0"/>
              <a:t>其中一個例子</a:t>
            </a:r>
            <a:r>
              <a:rPr lang="en-US" altLang="zh-TW" dirty="0" smtClean="0"/>
              <a:t>231459=&gt;</a:t>
            </a:r>
            <a:r>
              <a:rPr lang="zh-TW" altLang="en-US" dirty="0" smtClean="0"/>
              <a:t>可切出小時、分鐘、時間</a:t>
            </a:r>
            <a:endParaRPr lang="en-US" altLang="zh-TW" dirty="0" smtClean="0"/>
          </a:p>
          <a:p>
            <a:r>
              <a:rPr lang="en-US" altLang="zh-TW" dirty="0" err="1" smtClean="0"/>
              <a:t>falbmk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flg-3dsmk:</a:t>
            </a:r>
            <a:r>
              <a:rPr lang="zh-TW" altLang="en-US" dirty="0" smtClean="0"/>
              <a:t>有缺失值</a:t>
            </a:r>
            <a:endParaRPr lang="en-US" altLang="zh-TW" dirty="0" smtClean="0"/>
          </a:p>
          <a:p>
            <a:r>
              <a:rPr lang="zh-TW" altLang="en-US" dirty="0" smtClean="0"/>
              <a:t>資料標錯</a:t>
            </a:r>
            <a:r>
              <a:rPr lang="en-US" altLang="zh-TW" dirty="0" smtClean="0"/>
              <a:t>?:</a:t>
            </a:r>
            <a:r>
              <a:rPr lang="zh-TW" altLang="en-US" dirty="0" smtClean="0"/>
              <a:t>同一天只有</a:t>
            </a:r>
            <a:r>
              <a:rPr lang="en-US" altLang="zh-TW" dirty="0" err="1" smtClean="0"/>
              <a:t>txkey</a:t>
            </a:r>
            <a:r>
              <a:rPr lang="zh-TW" altLang="en-US" dirty="0" smtClean="0"/>
              <a:t>和時間稍微不一樣，有兩筆資料同時分別被標成詐騙和非詐騙</a:t>
            </a:r>
            <a:endParaRPr lang="en-US" altLang="zh-TW" dirty="0" smtClean="0"/>
          </a:p>
          <a:p>
            <a:r>
              <a:rPr lang="zh-TW" altLang="en-US" dirty="0" smtClean="0"/>
              <a:t>詐騙會有日期，商戶的規律</a:t>
            </a: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29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10985</TotalTime>
  <Words>930</Words>
  <Application>Microsoft Office PowerPoint</Application>
  <PresentationFormat>如螢幕大小 (16:9)</PresentationFormat>
  <Paragraphs>176</Paragraphs>
  <Slides>15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Arial</vt:lpstr>
      <vt:lpstr>PT Sans Narrow</vt:lpstr>
      <vt:lpstr>Open Sans</vt:lpstr>
      <vt:lpstr>Tropic</vt:lpstr>
      <vt:lpstr>PowerPoint 簡報</vt:lpstr>
      <vt:lpstr>比賽排名</vt:lpstr>
      <vt:lpstr>組員</vt:lpstr>
      <vt:lpstr>Outline</vt:lpstr>
      <vt:lpstr>主辦方的用意與目的</vt:lpstr>
      <vt:lpstr>資料了解</vt:lpstr>
      <vt:lpstr>資料了解</vt:lpstr>
      <vt:lpstr>資料分析(Exploratory Data Analysis)</vt:lpstr>
      <vt:lpstr>資料分析(Exploratory Data Analysis)</vt:lpstr>
      <vt:lpstr>特徵增量(資料增量)</vt:lpstr>
      <vt:lpstr>特徵篩選</vt:lpstr>
      <vt:lpstr>模型選擇</vt:lpstr>
      <vt:lpstr>模型驗證與融合</vt:lpstr>
      <vt:lpstr>心得與感悟</vt:lpstr>
      <vt:lpstr>心得與感悟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kiwi</dc:creator>
  <cp:lastModifiedBy>M073040097</cp:lastModifiedBy>
  <cp:revision>60</cp:revision>
  <dcterms:modified xsi:type="dcterms:W3CDTF">2019-12-07T13:38:54Z</dcterms:modified>
</cp:coreProperties>
</file>